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68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65" d="100"/>
          <a:sy n="65" d="100"/>
        </p:scale>
        <p:origin x="-10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7793B-88F5-47D3-9E38-8DA13B82F668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5ADD1-0FE5-41AC-B6C4-6FCAE59E91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EF152-E028-4748-AED4-8D50DEF05DCE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13BA7-3BB3-4D03-B6E0-99F390C9AE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13BA7-3BB3-4D03-B6E0-99F390C9AE0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9EB4B-5B94-47CB-BFC2-0D1E46D593C3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BB7B0-0A0C-47B1-B4C8-13AAA11DF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342891">
            <a:off x="-184544" y="974123"/>
            <a:ext cx="7772400" cy="1470025"/>
          </a:xfrm>
        </p:spPr>
        <p:txBody>
          <a:bodyPr>
            <a:noAutofit/>
          </a:bodyPr>
          <a:lstStyle/>
          <a:p>
            <a:r>
              <a:rPr lang="en-US" sz="17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Z</a:t>
            </a:r>
            <a:r>
              <a:rPr lang="en-US" sz="15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I</a:t>
            </a:r>
            <a:r>
              <a:rPr lang="en-US" sz="1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N</a:t>
            </a:r>
            <a:r>
              <a:rPr lang="en-US" sz="15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E</a:t>
            </a:r>
            <a:r>
              <a:rPr lang="en-US" sz="1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S</a:t>
            </a:r>
            <a:r>
              <a:rPr lang="en-US" sz="15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!</a:t>
            </a:r>
            <a:endParaRPr lang="en-US" sz="15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arwig Factory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581400"/>
            <a:ext cx="6400800" cy="1752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Students as writers, editors and publishers in junior high English language arts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 descr="zine 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811" y="0"/>
            <a:ext cx="2179189" cy="3352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zine cover 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7600"/>
            <a:ext cx="2329646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arwig Factory" pitchFamily="2" charset="0"/>
              </a:rPr>
              <a:t>session outline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The grade 9 </a:t>
            </a:r>
            <a:r>
              <a:rPr lang="en-US" dirty="0" err="1" smtClean="0"/>
              <a:t>zine</a:t>
            </a:r>
            <a:r>
              <a:rPr lang="en-US" dirty="0" smtClean="0"/>
              <a:t> unit plan</a:t>
            </a:r>
          </a:p>
          <a:p>
            <a:r>
              <a:rPr lang="en-US" dirty="0" smtClean="0"/>
              <a:t>20 minute </a:t>
            </a:r>
            <a:r>
              <a:rPr lang="en-US" dirty="0" err="1" smtClean="0"/>
              <a:t>zine</a:t>
            </a:r>
            <a:endParaRPr lang="en-US" dirty="0" smtClean="0"/>
          </a:p>
          <a:p>
            <a:r>
              <a:rPr lang="en-US" dirty="0" smtClean="0"/>
              <a:t>Other ways to publish</a:t>
            </a:r>
          </a:p>
          <a:p>
            <a:r>
              <a:rPr lang="en-US" dirty="0" smtClean="0"/>
              <a:t>Questions</a:t>
            </a:r>
          </a:p>
          <a:p>
            <a:r>
              <a:rPr lang="en-US" dirty="0"/>
              <a:t>P</a:t>
            </a:r>
            <a:r>
              <a:rPr lang="en-US" dirty="0" smtClean="0"/>
              <a:t>rizes! </a:t>
            </a:r>
          </a:p>
          <a:p>
            <a:endParaRPr lang="en-US" dirty="0"/>
          </a:p>
        </p:txBody>
      </p:sp>
      <p:pic>
        <p:nvPicPr>
          <p:cNvPr id="4" name="Picture 3" descr="zine cover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646" y="0"/>
            <a:ext cx="2662354" cy="34290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Picture 4" descr="zine cover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429000"/>
            <a:ext cx="2667000" cy="34290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arwig Factory" pitchFamily="2" charset="0"/>
              </a:rPr>
              <a:t>Background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Nancie</a:t>
            </a:r>
            <a:r>
              <a:rPr lang="en-US" dirty="0" smtClean="0"/>
              <a:t> Atwell </a:t>
            </a:r>
            <a:r>
              <a:rPr lang="en-US" dirty="0" smtClean="0"/>
              <a:t>(</a:t>
            </a:r>
            <a:r>
              <a:rPr lang="en-US" i="1" dirty="0" smtClean="0"/>
              <a:t>In the Middle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What do writers (and students) need?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ime</a:t>
            </a:r>
            <a:endParaRPr lang="en-US" dirty="0" smtClean="0"/>
          </a:p>
          <a:p>
            <a:pPr lvl="1"/>
            <a:r>
              <a:rPr lang="en-US" dirty="0"/>
              <a:t>F</a:t>
            </a:r>
            <a:r>
              <a:rPr lang="en-US" dirty="0" smtClean="0"/>
              <a:t>reedom</a:t>
            </a:r>
            <a:endParaRPr lang="en-US" dirty="0" smtClean="0"/>
          </a:p>
          <a:p>
            <a:pPr lvl="1"/>
            <a:r>
              <a:rPr lang="en-US" dirty="0" smtClean="0"/>
              <a:t>Audience</a:t>
            </a:r>
          </a:p>
          <a:p>
            <a:pPr lvl="1"/>
            <a:r>
              <a:rPr lang="en-US" dirty="0" smtClean="0"/>
              <a:t>One-to one support</a:t>
            </a:r>
          </a:p>
          <a:p>
            <a:pPr lvl="1"/>
            <a:endParaRPr lang="en-US" dirty="0"/>
          </a:p>
        </p:txBody>
      </p:sp>
      <p:pic>
        <p:nvPicPr>
          <p:cNvPr id="4" name="Picture 3" descr="zine cover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691" y="2743200"/>
            <a:ext cx="2632309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arwig Factory" pitchFamily="2" charset="0"/>
              </a:rPr>
              <a:t>What is a </a:t>
            </a:r>
            <a:r>
              <a:rPr lang="en-US" sz="6000" dirty="0" err="1" smtClean="0">
                <a:latin typeface="Earwig Factory" pitchFamily="2" charset="0"/>
              </a:rPr>
              <a:t>zine</a:t>
            </a:r>
            <a:r>
              <a:rPr lang="en-US" sz="6000" dirty="0">
                <a:latin typeface="Earwig Factory" pitchFamily="2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“magazine”</a:t>
            </a:r>
          </a:p>
          <a:p>
            <a:r>
              <a:rPr lang="en-US" dirty="0" smtClean="0"/>
              <a:t>Cheap</a:t>
            </a:r>
          </a:p>
          <a:p>
            <a:r>
              <a:rPr lang="en-US" dirty="0" smtClean="0"/>
              <a:t>On any subject or </a:t>
            </a:r>
            <a:r>
              <a:rPr lang="en-US" dirty="0" smtClean="0"/>
              <a:t>theme</a:t>
            </a:r>
          </a:p>
          <a:p>
            <a:r>
              <a:rPr lang="en-US" dirty="0" smtClean="0"/>
              <a:t>Usually photocopied in B&amp;W</a:t>
            </a:r>
          </a:p>
          <a:p>
            <a:r>
              <a:rPr lang="en-US" dirty="0" smtClean="0"/>
              <a:t>Variety of formats</a:t>
            </a:r>
          </a:p>
          <a:p>
            <a:r>
              <a:rPr lang="en-US" dirty="0" smtClean="0"/>
              <a:t>Small circulation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zine cover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953" y="3124200"/>
            <a:ext cx="3095047" cy="3733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ine cover 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0"/>
            <a:ext cx="2667000" cy="34388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arwig Factory" pitchFamily="2" charset="0"/>
              </a:rPr>
              <a:t>Benefits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Differentiated learning</a:t>
            </a:r>
          </a:p>
          <a:p>
            <a:r>
              <a:rPr lang="en-US" dirty="0" smtClean="0"/>
              <a:t>Authentic audience</a:t>
            </a:r>
          </a:p>
          <a:p>
            <a:r>
              <a:rPr lang="en-US" dirty="0" smtClean="0"/>
              <a:t>“Covers” the Program of Study</a:t>
            </a:r>
          </a:p>
          <a:p>
            <a:r>
              <a:rPr lang="en-US" dirty="0" smtClean="0"/>
              <a:t>Uses all six language arts (Reading, Writing, Listening, Speaking, Viewing, Representing)</a:t>
            </a:r>
          </a:p>
          <a:p>
            <a:r>
              <a:rPr lang="en-US" dirty="0" smtClean="0"/>
              <a:t> Wide variety of genres, including, but not limited to…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5334000" cy="4525963"/>
          </a:xfrm>
        </p:spPr>
        <p:txBody>
          <a:bodyPr/>
          <a:lstStyle/>
          <a:p>
            <a:r>
              <a:rPr lang="en-US" dirty="0" smtClean="0"/>
              <a:t>Business letters</a:t>
            </a:r>
          </a:p>
          <a:p>
            <a:r>
              <a:rPr lang="en-US" dirty="0" smtClean="0"/>
              <a:t>Essays</a:t>
            </a:r>
          </a:p>
          <a:p>
            <a:r>
              <a:rPr lang="en-US" dirty="0" smtClean="0"/>
              <a:t>Fiction</a:t>
            </a:r>
          </a:p>
          <a:p>
            <a:r>
              <a:rPr lang="en-US" dirty="0" smtClean="0"/>
              <a:t>Poetry</a:t>
            </a:r>
          </a:p>
          <a:p>
            <a:r>
              <a:rPr lang="en-US" dirty="0" smtClean="0"/>
              <a:t>Visual art</a:t>
            </a:r>
          </a:p>
          <a:p>
            <a:r>
              <a:rPr lang="en-US" dirty="0" smtClean="0"/>
              <a:t>Interviews</a:t>
            </a:r>
          </a:p>
          <a:p>
            <a:r>
              <a:rPr lang="en-US" dirty="0" smtClean="0"/>
              <a:t>And more…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zine cover 7 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20311">
            <a:off x="5898728" y="10358"/>
            <a:ext cx="2667000" cy="35124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zine cover 7 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99501">
            <a:off x="3352800" y="1295400"/>
            <a:ext cx="2559424" cy="40287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zine cover 7 0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7718">
            <a:off x="6248400" y="3276600"/>
            <a:ext cx="2684186" cy="33343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ine cover 7 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84767">
            <a:off x="6096000" y="3053118"/>
            <a:ext cx="2788575" cy="335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arwig Factory" pitchFamily="2" charset="0"/>
              </a:rPr>
              <a:t>Grade 9 Unit Plan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Teacher Preparation</a:t>
            </a:r>
            <a:endParaRPr lang="en-US" dirty="0" smtClean="0"/>
          </a:p>
          <a:p>
            <a:r>
              <a:rPr lang="en-US" dirty="0" smtClean="0"/>
              <a:t>Learn how to make a </a:t>
            </a:r>
            <a:r>
              <a:rPr lang="en-US" dirty="0" err="1" smtClean="0"/>
              <a:t>zine</a:t>
            </a:r>
            <a:endParaRPr lang="en-US" dirty="0" smtClean="0"/>
          </a:p>
          <a:p>
            <a:r>
              <a:rPr lang="en-US" dirty="0" smtClean="0"/>
              <a:t>Get to know your photocopier</a:t>
            </a:r>
          </a:p>
          <a:p>
            <a:r>
              <a:rPr lang="en-US" dirty="0" smtClean="0"/>
              <a:t>Calendar of important dates</a:t>
            </a:r>
          </a:p>
          <a:p>
            <a:r>
              <a:rPr lang="en-US" dirty="0" smtClean="0"/>
              <a:t>Know your minimum requirements</a:t>
            </a:r>
          </a:p>
          <a:p>
            <a:r>
              <a:rPr lang="en-US" dirty="0" smtClean="0"/>
              <a:t>Gather materials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arwig Factory" pitchFamily="2" charset="0"/>
              </a:rPr>
              <a:t>First class</a:t>
            </a:r>
            <a:r>
              <a:rPr lang="en-US" sz="6000" dirty="0" smtClean="0">
                <a:latin typeface="Earwig Factory" pitchFamily="2" charset="0"/>
              </a:rPr>
              <a:t> </a:t>
            </a:r>
            <a:r>
              <a:rPr lang="en-US" sz="6000" dirty="0" smtClean="0">
                <a:latin typeface="Earwig Factory" pitchFamily="2" charset="0"/>
              </a:rPr>
              <a:t>- Intro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background on </a:t>
            </a:r>
            <a:r>
              <a:rPr lang="en-US" dirty="0" err="1" smtClean="0"/>
              <a:t>zines</a:t>
            </a:r>
            <a:endParaRPr lang="en-US" dirty="0" smtClean="0"/>
          </a:p>
          <a:p>
            <a:pPr lvl="1"/>
            <a:r>
              <a:rPr lang="en-US" dirty="0" smtClean="0"/>
              <a:t>Websites</a:t>
            </a:r>
          </a:p>
          <a:p>
            <a:pPr lvl="1"/>
            <a:r>
              <a:rPr lang="en-US" dirty="0" smtClean="0"/>
              <a:t>Exemplar </a:t>
            </a:r>
            <a:r>
              <a:rPr lang="en-US" dirty="0" err="1" smtClean="0"/>
              <a:t>zines</a:t>
            </a:r>
            <a:r>
              <a:rPr lang="en-US" dirty="0" smtClean="0"/>
              <a:t> from previous years</a:t>
            </a:r>
          </a:p>
          <a:p>
            <a:pPr lvl="1"/>
            <a:r>
              <a:rPr lang="en-US" dirty="0" smtClean="0"/>
              <a:t>Brainstorm answers to “What is a </a:t>
            </a:r>
            <a:r>
              <a:rPr lang="en-US" dirty="0" err="1" smtClean="0"/>
              <a:t>zine</a:t>
            </a:r>
            <a:r>
              <a:rPr lang="en-US" dirty="0" smtClean="0"/>
              <a:t>?” and “What makes a good </a:t>
            </a:r>
            <a:r>
              <a:rPr lang="en-US" dirty="0" err="1" smtClean="0"/>
              <a:t>zine</a:t>
            </a:r>
            <a:r>
              <a:rPr lang="en-US" dirty="0" smtClean="0"/>
              <a:t>?”</a:t>
            </a:r>
            <a:endParaRPr lang="en-US" dirty="0"/>
          </a:p>
        </p:txBody>
      </p:sp>
      <p:pic>
        <p:nvPicPr>
          <p:cNvPr id="4" name="Picture 3" descr="zine cover 7 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3822975"/>
            <a:ext cx="2362200" cy="30350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Second class </a:t>
            </a:r>
            <a:r>
              <a:rPr lang="en-US" sz="6000" dirty="0" smtClean="0">
                <a:latin typeface="Earwig Factory" pitchFamily="2" charset="0"/>
              </a:rPr>
              <a:t>– 48 Minute </a:t>
            </a:r>
            <a:r>
              <a:rPr lang="en-US" sz="6000" dirty="0" err="1" smtClean="0">
                <a:latin typeface="Earwig Factory" pitchFamily="2" charset="0"/>
              </a:rPr>
              <a:t>ZIne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students a one day heads up</a:t>
            </a:r>
          </a:p>
          <a:p>
            <a:r>
              <a:rPr lang="en-US" dirty="0" smtClean="0"/>
              <a:t>Have materials ready:</a:t>
            </a:r>
          </a:p>
          <a:p>
            <a:pPr lvl="1"/>
            <a:r>
              <a:rPr lang="en-US" dirty="0" smtClean="0"/>
              <a:t>One piece of blank paper per student</a:t>
            </a:r>
          </a:p>
          <a:p>
            <a:pPr lvl="1"/>
            <a:r>
              <a:rPr lang="en-US" dirty="0" smtClean="0"/>
              <a:t>Sharpie markers, pens, pencils</a:t>
            </a:r>
          </a:p>
          <a:p>
            <a:pPr lvl="1"/>
            <a:r>
              <a:rPr lang="en-US" dirty="0" smtClean="0"/>
              <a:t>Magazines</a:t>
            </a:r>
          </a:p>
          <a:p>
            <a:pPr lvl="1"/>
            <a:r>
              <a:rPr lang="en-US" dirty="0" smtClean="0"/>
              <a:t>Glue</a:t>
            </a:r>
          </a:p>
          <a:p>
            <a:pPr lvl="1"/>
            <a:r>
              <a:rPr lang="en-US" dirty="0" smtClean="0"/>
              <a:t>Scissors</a:t>
            </a:r>
          </a:p>
          <a:p>
            <a:pPr lvl="1"/>
            <a:r>
              <a:rPr lang="en-US" dirty="0" smtClean="0"/>
              <a:t>Other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" name="Picture 3" descr="zine cover 7 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72282">
            <a:off x="6930614" y="2086233"/>
            <a:ext cx="2081746" cy="2548792"/>
          </a:xfrm>
          <a:prstGeom prst="rect">
            <a:avLst/>
          </a:prstGeom>
        </p:spPr>
      </p:pic>
      <p:pic>
        <p:nvPicPr>
          <p:cNvPr id="5" name="Picture 4" descr="zine cover 7 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85997">
            <a:off x="4495800" y="3936514"/>
            <a:ext cx="2273205" cy="2771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zine cover 7 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55098">
            <a:off x="7062889" y="2157645"/>
            <a:ext cx="2136079" cy="2676911"/>
          </a:xfrm>
          <a:prstGeom prst="rect">
            <a:avLst/>
          </a:prstGeom>
        </p:spPr>
      </p:pic>
      <p:pic>
        <p:nvPicPr>
          <p:cNvPr id="6" name="Picture 5" descr="zine cover 7 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48228">
            <a:off x="4980581" y="3559385"/>
            <a:ext cx="2331634" cy="295386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229600" cy="4830763"/>
          </a:xfrm>
        </p:spPr>
        <p:txBody>
          <a:bodyPr/>
          <a:lstStyle/>
          <a:p>
            <a:r>
              <a:rPr lang="en-US" dirty="0" smtClean="0"/>
              <a:t>Give a time limit (one class period)</a:t>
            </a:r>
          </a:p>
          <a:p>
            <a:r>
              <a:rPr lang="en-US" dirty="0" smtClean="0"/>
              <a:t>Choose a student to make the front cover</a:t>
            </a:r>
          </a:p>
          <a:p>
            <a:r>
              <a:rPr lang="en-US" dirty="0" smtClean="0"/>
              <a:t>Number of pages should be divisible by 4</a:t>
            </a:r>
          </a:p>
          <a:p>
            <a:r>
              <a:rPr lang="en-US" dirty="0" smtClean="0"/>
              <a:t>Let them have fun</a:t>
            </a:r>
          </a:p>
          <a:p>
            <a:r>
              <a:rPr lang="en-US" dirty="0" smtClean="0"/>
              <a:t>Hand out the finished </a:t>
            </a:r>
            <a:r>
              <a:rPr lang="en-US" dirty="0" err="1" smtClean="0"/>
              <a:t>zine</a:t>
            </a:r>
            <a:r>
              <a:rPr lang="en-US" dirty="0" smtClean="0"/>
              <a:t> next class</a:t>
            </a:r>
          </a:p>
          <a:p>
            <a:endParaRPr lang="en-US" dirty="0"/>
          </a:p>
        </p:txBody>
      </p:sp>
      <p:pic>
        <p:nvPicPr>
          <p:cNvPr id="4" name="Picture 3" descr="zine cover 7 0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3091">
            <a:off x="44438" y="3479433"/>
            <a:ext cx="2555388" cy="3227726"/>
          </a:xfrm>
          <a:prstGeom prst="rect">
            <a:avLst/>
          </a:prstGeom>
        </p:spPr>
      </p:pic>
      <p:pic>
        <p:nvPicPr>
          <p:cNvPr id="5" name="Picture 4" descr="zine cover 7 0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75476">
            <a:off x="2463927" y="3423558"/>
            <a:ext cx="2574636" cy="3201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Third class – Read the 48 minute </a:t>
            </a:r>
            <a:r>
              <a:rPr lang="en-US" sz="6000" dirty="0" err="1" smtClean="0">
                <a:latin typeface="Earwig Factory" pitchFamily="2" charset="0"/>
              </a:rPr>
              <a:t>zine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dirty="0" smtClean="0"/>
              <a:t>Each student gets a copy</a:t>
            </a:r>
          </a:p>
          <a:p>
            <a:r>
              <a:rPr lang="en-US" dirty="0" smtClean="0"/>
              <a:t>Give 10-15 minutes to read it</a:t>
            </a:r>
          </a:p>
          <a:p>
            <a:r>
              <a:rPr lang="en-US" dirty="0" smtClean="0"/>
              <a:t>Go over each page, highlighting strengths</a:t>
            </a:r>
          </a:p>
          <a:p>
            <a:r>
              <a:rPr lang="en-US" dirty="0" smtClean="0"/>
              <a:t>Only the author of a page can criticize his/her page</a:t>
            </a:r>
          </a:p>
          <a:p>
            <a:r>
              <a:rPr lang="en-US" dirty="0" smtClean="0"/>
              <a:t>Make 2 lists: What Worked / What Didn’t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Fourth class – Invite students to </a:t>
            </a:r>
            <a:r>
              <a:rPr lang="en-US" sz="6000" dirty="0" err="1" smtClean="0">
                <a:latin typeface="Earwig Factory" pitchFamily="2" charset="0"/>
              </a:rPr>
              <a:t>zine</a:t>
            </a:r>
            <a:r>
              <a:rPr lang="en-US" sz="6000" dirty="0" smtClean="0">
                <a:latin typeface="Earwig Factory" pitchFamily="2" charset="0"/>
              </a:rPr>
              <a:t> fest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dirty="0" smtClean="0"/>
              <a:t>Hand out participants’ packages</a:t>
            </a:r>
          </a:p>
          <a:p>
            <a:r>
              <a:rPr lang="en-US" dirty="0" smtClean="0"/>
              <a:t>Establish expectations, timeline, etc.</a:t>
            </a:r>
          </a:p>
          <a:p>
            <a:r>
              <a:rPr lang="en-US" dirty="0" smtClean="0"/>
              <a:t>Students brainstorm ideas</a:t>
            </a:r>
          </a:p>
          <a:p>
            <a:r>
              <a:rPr lang="en-US" dirty="0" smtClean="0"/>
              <a:t>Students begin planning their </a:t>
            </a:r>
            <a:r>
              <a:rPr lang="en-US" dirty="0" err="1" smtClean="0"/>
              <a:t>zines</a:t>
            </a:r>
            <a:r>
              <a:rPr lang="en-US" dirty="0" smtClean="0"/>
              <a:t> &amp; creating personalized timelines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Zine Fest Participant’s Package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Zine Fest invitation business </a:t>
            </a:r>
            <a:r>
              <a:rPr lang="en-US" dirty="0" smtClean="0"/>
              <a:t>letter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List of required genres (adaptable)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List of optional/recommended genres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Requirement checklist/timeline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Calendar with important 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Marking rubric for the </a:t>
            </a:r>
            <a:r>
              <a:rPr lang="en-US" dirty="0" err="1" smtClean="0"/>
              <a:t>zine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Fifth class and beyond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 marL="514350" indent="-514350"/>
            <a:r>
              <a:rPr lang="en-US" dirty="0" smtClean="0"/>
              <a:t>Zine classes work best as workshops</a:t>
            </a:r>
          </a:p>
          <a:p>
            <a:pPr marL="514350" indent="-514350"/>
            <a:r>
              <a:rPr lang="en-US" dirty="0" smtClean="0"/>
              <a:t>Students work individually according to their own timelines</a:t>
            </a:r>
          </a:p>
          <a:p>
            <a:pPr marL="514350" indent="-514350"/>
            <a:r>
              <a:rPr lang="en-US" dirty="0" err="1" smtClean="0"/>
              <a:t>Minilessons</a:t>
            </a:r>
            <a:r>
              <a:rPr lang="en-US" dirty="0" smtClean="0"/>
              <a:t> throughout</a:t>
            </a:r>
          </a:p>
          <a:p>
            <a:pPr marL="514350" indent="-514350"/>
            <a:r>
              <a:rPr lang="en-US" dirty="0" smtClean="0"/>
              <a:t>Business letter reply (due before PAT)</a:t>
            </a:r>
          </a:p>
          <a:p>
            <a:pPr marL="514350" indent="-514350"/>
            <a:r>
              <a:rPr lang="en-US" dirty="0" smtClean="0"/>
              <a:t>One-to-one conferences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err="1" smtClean="0">
                <a:latin typeface="Earwig Factory" pitchFamily="2" charset="0"/>
              </a:rPr>
              <a:t>Minilessons</a:t>
            </a:r>
            <a:r>
              <a:rPr lang="en-US" sz="6000" dirty="0" smtClean="0">
                <a:latin typeface="Earwig Factory" pitchFamily="2" charset="0"/>
              </a:rPr>
              <a:t> (5-10 min.)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Theme choice</a:t>
            </a:r>
          </a:p>
          <a:p>
            <a:r>
              <a:rPr lang="en-US" dirty="0" smtClean="0"/>
              <a:t>Specific genres</a:t>
            </a:r>
          </a:p>
          <a:p>
            <a:r>
              <a:rPr lang="en-US" dirty="0" smtClean="0"/>
              <a:t>Cost of </a:t>
            </a:r>
            <a:r>
              <a:rPr lang="en-US" dirty="0" err="1" smtClean="0"/>
              <a:t>zine</a:t>
            </a:r>
            <a:r>
              <a:rPr lang="en-US" dirty="0" smtClean="0"/>
              <a:t> production (</a:t>
            </a:r>
            <a:r>
              <a:rPr lang="en-US" dirty="0" err="1" smtClean="0"/>
              <a:t>colour</a:t>
            </a:r>
            <a:r>
              <a:rPr lang="en-US" dirty="0" smtClean="0"/>
              <a:t> vs. black &amp; white)</a:t>
            </a:r>
          </a:p>
          <a:p>
            <a:r>
              <a:rPr lang="en-US" dirty="0" smtClean="0"/>
              <a:t>Design &amp; layout</a:t>
            </a:r>
          </a:p>
          <a:p>
            <a:r>
              <a:rPr lang="en-US" dirty="0" smtClean="0"/>
              <a:t>Problem areas for small groups &amp; individuals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arwig Factory" pitchFamily="2" charset="0"/>
              </a:rPr>
              <a:t>Zine Fest!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least one full class</a:t>
            </a:r>
          </a:p>
          <a:p>
            <a:r>
              <a:rPr lang="en-US" dirty="0" smtClean="0"/>
              <a:t>Students hand in their </a:t>
            </a:r>
            <a:r>
              <a:rPr lang="en-US" dirty="0" err="1" smtClean="0"/>
              <a:t>zines</a:t>
            </a:r>
            <a:endParaRPr lang="en-US" dirty="0" smtClean="0"/>
          </a:p>
          <a:p>
            <a:r>
              <a:rPr lang="en-US" dirty="0" smtClean="0"/>
              <a:t>Students read from their </a:t>
            </a:r>
            <a:r>
              <a:rPr lang="en-US" dirty="0" err="1" smtClean="0"/>
              <a:t>zines</a:t>
            </a:r>
            <a:endParaRPr lang="en-US" dirty="0" smtClean="0"/>
          </a:p>
          <a:p>
            <a:r>
              <a:rPr lang="en-US" dirty="0" smtClean="0"/>
              <a:t>Students trade their </a:t>
            </a:r>
            <a:r>
              <a:rPr lang="en-US" dirty="0" err="1" smtClean="0"/>
              <a:t>zines</a:t>
            </a:r>
            <a:endParaRPr lang="en-US" dirty="0" smtClean="0"/>
          </a:p>
          <a:p>
            <a:r>
              <a:rPr lang="en-US" dirty="0" smtClean="0"/>
              <a:t>Students read each other’s </a:t>
            </a:r>
            <a:r>
              <a:rPr lang="en-US" dirty="0" err="1" smtClean="0"/>
              <a:t>zines</a:t>
            </a:r>
            <a:endParaRPr lang="en-US" dirty="0" smtClean="0"/>
          </a:p>
          <a:p>
            <a:r>
              <a:rPr lang="en-US" dirty="0" smtClean="0"/>
              <a:t>Celebrate all their hard work</a:t>
            </a:r>
            <a:endParaRPr lang="en-US" dirty="0"/>
          </a:p>
        </p:txBody>
      </p:sp>
      <p:pic>
        <p:nvPicPr>
          <p:cNvPr id="4" name="Picture 3" descr="zine cover 7 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3174">
            <a:off x="6705600" y="321423"/>
            <a:ext cx="2133600" cy="33141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zine cover 7 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6704" flipH="1">
            <a:off x="6819692" y="3657600"/>
            <a:ext cx="2097846" cy="3200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NOW… The 20 minute </a:t>
            </a:r>
            <a:r>
              <a:rPr lang="en-US" sz="6000" dirty="0" err="1" smtClean="0">
                <a:latin typeface="Earwig Factory" pitchFamily="2" charset="0"/>
              </a:rPr>
              <a:t>zine</a:t>
            </a:r>
            <a:r>
              <a:rPr lang="en-US" sz="6000" dirty="0" smtClean="0">
                <a:latin typeface="Earwig Factory" pitchFamily="2" charset="0"/>
              </a:rPr>
              <a:t>!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THEME: TEACHING LANGUAGE ARTS</a:t>
            </a:r>
          </a:p>
          <a:p>
            <a:r>
              <a:rPr lang="en-US" dirty="0" smtClean="0"/>
              <a:t>Groups of four</a:t>
            </a:r>
          </a:p>
          <a:p>
            <a:r>
              <a:rPr lang="en-US" dirty="0" smtClean="0"/>
              <a:t>Each </a:t>
            </a:r>
            <a:r>
              <a:rPr lang="en-US" b="1" dirty="0" smtClean="0"/>
              <a:t>member</a:t>
            </a:r>
            <a:r>
              <a:rPr lang="en-US" dirty="0" smtClean="0"/>
              <a:t> gets a quarter-folded paper</a:t>
            </a:r>
          </a:p>
          <a:p>
            <a:r>
              <a:rPr lang="en-US" dirty="0" smtClean="0"/>
              <a:t>Each </a:t>
            </a:r>
            <a:r>
              <a:rPr lang="en-US" b="1" dirty="0" smtClean="0"/>
              <a:t>member</a:t>
            </a:r>
            <a:r>
              <a:rPr lang="en-US" dirty="0" smtClean="0"/>
              <a:t> contributes 2 pages to each </a:t>
            </a:r>
            <a:r>
              <a:rPr lang="en-US" dirty="0" err="1" smtClean="0"/>
              <a:t>zine</a:t>
            </a:r>
            <a:endParaRPr lang="en-US" dirty="0" smtClean="0"/>
          </a:p>
          <a:p>
            <a:r>
              <a:rPr lang="en-US" dirty="0" smtClean="0"/>
              <a:t>P. 1 is the front cover, P. 8 is the back cover</a:t>
            </a:r>
          </a:p>
          <a:p>
            <a:r>
              <a:rPr lang="en-US" dirty="0" smtClean="0"/>
              <a:t>Use pens &amp; paper. Draw, write, quote, whatever</a:t>
            </a:r>
          </a:p>
          <a:p>
            <a:r>
              <a:rPr lang="en-US" dirty="0" smtClean="0"/>
              <a:t>Switch every 5 minutes</a:t>
            </a:r>
          </a:p>
          <a:p>
            <a:r>
              <a:rPr lang="en-US" dirty="0" smtClean="0"/>
              <a:t>Cut, staple, and you’re done!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latin typeface="Earwig Factory" pitchFamily="2" charset="0"/>
              </a:rPr>
              <a:t>Other ways to publish with your students</a:t>
            </a:r>
            <a:endParaRPr lang="en-US" sz="6000" dirty="0">
              <a:latin typeface="Earwig Factory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 literary magazine</a:t>
            </a:r>
          </a:p>
          <a:p>
            <a:r>
              <a:rPr lang="en-US" dirty="0" smtClean="0"/>
              <a:t>Student-run publishing companies</a:t>
            </a:r>
          </a:p>
          <a:p>
            <a:r>
              <a:rPr lang="en-US" dirty="0" smtClean="0"/>
              <a:t>Student anthologies</a:t>
            </a:r>
          </a:p>
          <a:p>
            <a:r>
              <a:rPr lang="en-US" dirty="0" smtClean="0"/>
              <a:t>Poetry performance, like Poetry Slam</a:t>
            </a:r>
          </a:p>
          <a:p>
            <a:r>
              <a:rPr lang="en-US" dirty="0" smtClean="0"/>
              <a:t>Suggestions?</a:t>
            </a:r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560</Words>
  <Application>Microsoft Office PowerPoint</Application>
  <PresentationFormat>On-screen Show (4:3)</PresentationFormat>
  <Paragraphs>118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ZINES!</vt:lpstr>
      <vt:lpstr>session outline</vt:lpstr>
      <vt:lpstr>Background</vt:lpstr>
      <vt:lpstr>What is a zine?</vt:lpstr>
      <vt:lpstr>Benefits</vt:lpstr>
      <vt:lpstr>Slide 6</vt:lpstr>
      <vt:lpstr>Grade 9 Unit Plan</vt:lpstr>
      <vt:lpstr>First class - Intro</vt:lpstr>
      <vt:lpstr>Second class – 48 Minute ZIne</vt:lpstr>
      <vt:lpstr>Slide 10</vt:lpstr>
      <vt:lpstr>Third class – Read the 48 minute zine</vt:lpstr>
      <vt:lpstr>Fourth class – Invite students to zine fest</vt:lpstr>
      <vt:lpstr>Zine Fest Participant’s Package</vt:lpstr>
      <vt:lpstr>Fifth class and beyond</vt:lpstr>
      <vt:lpstr>Minilessons (5-10 min.)</vt:lpstr>
      <vt:lpstr>Zine Fest!</vt:lpstr>
      <vt:lpstr>NOW… The 20 minute zine!</vt:lpstr>
      <vt:lpstr>Other ways to publish with your students</vt:lpstr>
    </vt:vector>
  </TitlesOfParts>
  <Company>Calgary Seperate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ZINES!</dc:title>
  <dc:creator>profile</dc:creator>
  <cp:lastModifiedBy>profile</cp:lastModifiedBy>
  <cp:revision>25</cp:revision>
  <dcterms:created xsi:type="dcterms:W3CDTF">2012-02-12T05:44:58Z</dcterms:created>
  <dcterms:modified xsi:type="dcterms:W3CDTF">2012-02-14T23:57:03Z</dcterms:modified>
</cp:coreProperties>
</file>